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70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28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395E-D049-477D-80B9-EA20515B1C2B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3A951-1E30-4557-B65B-76D75A7B5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395E-D049-477D-80B9-EA20515B1C2B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3A951-1E30-4557-B65B-76D75A7B5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395E-D049-477D-80B9-EA20515B1C2B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3A951-1E30-4557-B65B-76D75A7B5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395E-D049-477D-80B9-EA20515B1C2B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3A951-1E30-4557-B65B-76D75A7B5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395E-D049-477D-80B9-EA20515B1C2B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3A951-1E30-4557-B65B-76D75A7B5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395E-D049-477D-80B9-EA20515B1C2B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3A951-1E30-4557-B65B-76D75A7B5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395E-D049-477D-80B9-EA20515B1C2B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3A951-1E30-4557-B65B-76D75A7B5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395E-D049-477D-80B9-EA20515B1C2B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3A951-1E30-4557-B65B-76D75A7B5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395E-D049-477D-80B9-EA20515B1C2B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3A951-1E30-4557-B65B-76D75A7B5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395E-D049-477D-80B9-EA20515B1C2B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3A951-1E30-4557-B65B-76D75A7B5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395E-D049-477D-80B9-EA20515B1C2B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3A951-1E30-4557-B65B-76D75A7B5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F395E-D049-477D-80B9-EA20515B1C2B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3A951-1E30-4557-B65B-76D75A7B5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cHHiULyrPY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uKYKykjcm0&amp;feature=related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phschool.com/atschool/phsciexp/active_art/weather_front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Airmassesorigin.gi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Air Masses and Fronts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2010.atmos.uiuc.edu/guides/mtr/af/gifs/hom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6534886" cy="429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0"/>
            <a:ext cx="3886200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 fontScale="92500"/>
          </a:bodyPr>
          <a:lstStyle/>
          <a:p>
            <a:pPr marL="609600" indent="-609600" eaLnBrk="1" hangingPunct="1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Fronts</a:t>
            </a:r>
          </a:p>
          <a:p>
            <a:pPr marL="990600" lvl="1" indent="-533400" eaLnBrk="1" hangingPunct="1">
              <a:buFontTx/>
              <a:buAutoNum type="arabicPeriod"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990600" lvl="1" indent="-533400" eaLnBrk="1" hangingPunct="1">
              <a:buFontTx/>
              <a:buAutoNum type="arabicPeriod"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990600" lvl="1" indent="-533400" eaLnBrk="1" hangingPunct="1">
              <a:buFontTx/>
              <a:buAutoNum type="arabicPeriod"/>
            </a:pPr>
            <a:r>
              <a:rPr lang="en-US" sz="3600" dirty="0" smtClean="0">
                <a:solidFill>
                  <a:srgbClr val="FFFF00"/>
                </a:solidFill>
              </a:rPr>
              <a:t>Cold front</a:t>
            </a:r>
          </a:p>
          <a:p>
            <a:pPr marL="1371600" lvl="2" indent="-457200" eaLnBrk="1" hangingPunct="1">
              <a:buFontTx/>
              <a:buChar char="–"/>
            </a:pPr>
            <a:r>
              <a:rPr lang="en-US" sz="3200" dirty="0" smtClean="0">
                <a:solidFill>
                  <a:schemeClr val="bg1"/>
                </a:solidFill>
              </a:rPr>
              <a:t>Fast moving cold air mass overtakes a slower moving warm air mass.</a:t>
            </a:r>
          </a:p>
          <a:p>
            <a:pPr marL="1371600" lvl="2" indent="-457200" eaLnBrk="1" hangingPunct="1">
              <a:buFontTx/>
              <a:buChar char="–"/>
            </a:pPr>
            <a:r>
              <a:rPr lang="en-US" sz="3200" dirty="0" smtClean="0">
                <a:solidFill>
                  <a:schemeClr val="bg1"/>
                </a:solidFill>
              </a:rPr>
              <a:t>Can cause abrupt weather changes particularly thunderstorms.</a:t>
            </a:r>
          </a:p>
          <a:p>
            <a:pPr marL="1371600" lvl="2" indent="-457200" eaLnBrk="1" hangingPunct="1">
              <a:buFontTx/>
              <a:buChar char="–"/>
            </a:pPr>
            <a:r>
              <a:rPr lang="en-US" sz="3200" dirty="0" smtClean="0">
                <a:solidFill>
                  <a:schemeClr val="bg1"/>
                </a:solidFill>
              </a:rPr>
              <a:t>Clear skies, a change in wind, &amp; lower temperatures usually follow a cold front.</a:t>
            </a:r>
          </a:p>
          <a:p>
            <a:pPr marL="1371600" lvl="2" indent="-457200">
              <a:buFontTx/>
              <a:buChar char="–"/>
            </a:pPr>
            <a:r>
              <a:rPr lang="en-US" sz="3200" dirty="0" smtClean="0">
                <a:hlinkClick r:id="rId3"/>
              </a:rPr>
              <a:t>http://www.youtube.com/watch?v=XcHHiULyrPY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827270"/>
            <a:ext cx="3048000" cy="20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/>
          </a:bodyPr>
          <a:lstStyle/>
          <a:p>
            <a:pPr marL="990600" lvl="1" indent="-533400" eaLnBrk="1" hangingPunct="1">
              <a:lnSpc>
                <a:spcPct val="90000"/>
              </a:lnSpc>
              <a:buFontTx/>
              <a:buAutoNum type="arabicPeriod" startAt="2"/>
            </a:pPr>
            <a:r>
              <a:rPr lang="en-US" sz="3600" dirty="0" smtClean="0">
                <a:solidFill>
                  <a:srgbClr val="CC00CC"/>
                </a:solidFill>
              </a:rPr>
              <a:t>Warm front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Char char="–"/>
            </a:pPr>
            <a:r>
              <a:rPr lang="en-US" sz="3200" dirty="0" smtClean="0">
                <a:solidFill>
                  <a:srgbClr val="F61B16"/>
                </a:solidFill>
              </a:rPr>
              <a:t>A fast moving warm air mass overtakes a slow moving cold air mass.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Char char="–"/>
            </a:pPr>
            <a:r>
              <a:rPr lang="en-US" sz="3200" dirty="0" smtClean="0">
                <a:solidFill>
                  <a:srgbClr val="FFFF00"/>
                </a:solidFill>
              </a:rPr>
              <a:t>Can cause extended periods of rainy or cloudy weather.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Char char="–"/>
            </a:pPr>
            <a:r>
              <a:rPr lang="en-US" sz="3200" dirty="0" smtClean="0">
                <a:solidFill>
                  <a:srgbClr val="00B0F0"/>
                </a:solidFill>
              </a:rPr>
              <a:t>Warm, humid weather usually follows a warm front.</a:t>
            </a:r>
          </a:p>
          <a:p>
            <a:pPr marL="1371600" lvl="2" indent="-457200">
              <a:lnSpc>
                <a:spcPct val="90000"/>
              </a:lnSpc>
              <a:buFontTx/>
              <a:buChar char="–"/>
            </a:pPr>
            <a:r>
              <a:rPr lang="en-US" sz="3200" dirty="0" smtClean="0">
                <a:solidFill>
                  <a:srgbClr val="00B0F0"/>
                </a:solidFill>
                <a:hlinkClick r:id="rId3"/>
              </a:rPr>
              <a:t>http://www.youtube.com/watch?v=huKYKykjcm0&amp;feature=related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553200"/>
          </a:xfrm>
        </p:spPr>
        <p:txBody>
          <a:bodyPr>
            <a:noAutofit/>
          </a:bodyPr>
          <a:lstStyle/>
          <a:p>
            <a:pPr marL="990600" lvl="1" indent="-533400" eaLnBrk="1" hangingPunct="1">
              <a:lnSpc>
                <a:spcPct val="90000"/>
              </a:lnSpc>
              <a:buNone/>
            </a:pPr>
            <a:r>
              <a:rPr lang="en-US" sz="3600" dirty="0" smtClean="0">
                <a:solidFill>
                  <a:srgbClr val="00FF00"/>
                </a:solidFill>
              </a:rPr>
              <a:t>3.  Stationary front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Char char="–"/>
            </a:pPr>
            <a:r>
              <a:rPr lang="en-US" sz="3200" dirty="0" smtClean="0">
                <a:solidFill>
                  <a:schemeClr val="bg1"/>
                </a:solidFill>
              </a:rPr>
              <a:t>A cold and warm air mass meet but neither can move the other.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Char char="–"/>
            </a:pPr>
            <a:r>
              <a:rPr lang="en-US" sz="3200" dirty="0" smtClean="0">
                <a:solidFill>
                  <a:schemeClr val="bg1"/>
                </a:solidFill>
              </a:rPr>
              <a:t>Can cause extended periods of precipitation; snow, rain, fog or clouds.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Char char="–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1371600" lvl="2" indent="-457200" eaLnBrk="1" hangingPunct="1">
              <a:lnSpc>
                <a:spcPct val="90000"/>
              </a:lnSpc>
              <a:buFontTx/>
              <a:buChar char="–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1371600" lvl="2" indent="-457200" eaLnBrk="1" hangingPunct="1">
              <a:lnSpc>
                <a:spcPct val="90000"/>
              </a:lnSpc>
              <a:buFontTx/>
              <a:buChar char="–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990600" lvl="1" indent="-533400" eaLnBrk="1" hangingPunct="1">
              <a:lnSpc>
                <a:spcPct val="90000"/>
              </a:lnSpc>
              <a:buNone/>
            </a:pPr>
            <a:r>
              <a:rPr lang="en-US" sz="3600" dirty="0" smtClean="0">
                <a:solidFill>
                  <a:srgbClr val="00FFFF"/>
                </a:solidFill>
              </a:rPr>
              <a:t>4.  Occluded front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Char char="–"/>
            </a:pPr>
            <a:r>
              <a:rPr lang="en-US" sz="3200" dirty="0" smtClean="0">
                <a:solidFill>
                  <a:srgbClr val="FFFF00"/>
                </a:solidFill>
              </a:rPr>
              <a:t>A warm air mass is caught between 2 cooler air masses.</a:t>
            </a:r>
          </a:p>
          <a:p>
            <a:pPr marL="1371600" lvl="2" indent="-457200">
              <a:lnSpc>
                <a:spcPct val="90000"/>
              </a:lnSpc>
              <a:buFontTx/>
              <a:buChar char="–"/>
            </a:pPr>
            <a:r>
              <a:rPr lang="en-US" sz="3200" dirty="0" smtClean="0">
                <a:solidFill>
                  <a:srgbClr val="FFFF00"/>
                </a:solidFill>
                <a:hlinkClick r:id="rId2"/>
              </a:rPr>
              <a:t>http://www.phschool.com/atschool/phsciexp/active_art/weather_fronts/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4000" dirty="0" smtClean="0">
              <a:solidFill>
                <a:srgbClr val="F61B16"/>
              </a:solidFill>
            </a:endParaRPr>
          </a:p>
        </p:txBody>
      </p:sp>
      <p:pic>
        <p:nvPicPr>
          <p:cNvPr id="26626" name="Picture 2" descr="http://t3.gstatic.com/images?q=tbn:ANd9GcQ88jqY8vs9ptkdpw583v41yD9fk4YtwNA-tYTgckKmOTvCOtFT&amp;t=1"/>
          <p:cNvPicPr>
            <a:picLocks noChangeAspect="1" noChangeArrowheads="1"/>
          </p:cNvPicPr>
          <p:nvPr/>
        </p:nvPicPr>
        <p:blipFill>
          <a:blip r:embed="rId3" cstate="print"/>
          <a:srcRect t="37501" r="89907" b="8929"/>
          <a:stretch>
            <a:fillRect/>
          </a:stretch>
        </p:blipFill>
        <p:spPr bwMode="auto">
          <a:xfrm rot="5400000">
            <a:off x="6858000" y="762000"/>
            <a:ext cx="990600" cy="3581400"/>
          </a:xfrm>
          <a:prstGeom prst="rect">
            <a:avLst/>
          </a:prstGeom>
          <a:noFill/>
        </p:spPr>
      </p:pic>
      <p:pic>
        <p:nvPicPr>
          <p:cNvPr id="26628" name="Picture 4" descr="http://t3.gstatic.com/images?q=tbn:ANd9GcQ88jqY8vs9ptkdpw583v41yD9fk4YtwNA-tYTgckKmOTvCOtFT&amp;t=1"/>
          <p:cNvPicPr>
            <a:picLocks noChangeAspect="1" noChangeArrowheads="1"/>
          </p:cNvPicPr>
          <p:nvPr/>
        </p:nvPicPr>
        <p:blipFill>
          <a:blip r:embed="rId3" cstate="print"/>
          <a:srcRect l="69568" t="37333" r="9003" b="5778"/>
          <a:stretch>
            <a:fillRect/>
          </a:stretch>
        </p:blipFill>
        <p:spPr bwMode="auto">
          <a:xfrm rot="5400000">
            <a:off x="6151068" y="2459532"/>
            <a:ext cx="728064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24840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Cyclones (</a:t>
            </a:r>
            <a:r>
              <a:rPr lang="en-US" sz="3200" dirty="0" smtClean="0">
                <a:solidFill>
                  <a:srgbClr val="F61B16"/>
                </a:solidFill>
              </a:rPr>
              <a:t>Greek for “</a:t>
            </a:r>
            <a:r>
              <a:rPr lang="en-US" sz="3200" dirty="0" smtClean="0">
                <a:solidFill>
                  <a:srgbClr val="FFFF00"/>
                </a:solidFill>
              </a:rPr>
              <a:t>wheel</a:t>
            </a:r>
            <a:r>
              <a:rPr lang="en-US" sz="3200" dirty="0" smtClean="0">
                <a:solidFill>
                  <a:srgbClr val="F61B16"/>
                </a:solidFill>
              </a:rPr>
              <a:t>”)</a:t>
            </a:r>
          </a:p>
          <a:p>
            <a:pPr lvl="1" eaLnBrk="1" hangingPunct="1"/>
            <a:r>
              <a:rPr lang="en-US" sz="3200" dirty="0" smtClean="0">
                <a:solidFill>
                  <a:srgbClr val="00FF00"/>
                </a:solidFill>
              </a:rPr>
              <a:t>Formed around centers of low pressure.</a:t>
            </a:r>
          </a:p>
          <a:p>
            <a:pPr lvl="1" eaLnBrk="1" hangingPunct="1"/>
            <a:r>
              <a:rPr lang="en-US" sz="3200" dirty="0" smtClean="0">
                <a:solidFill>
                  <a:srgbClr val="00B0F0"/>
                </a:solidFill>
              </a:rPr>
              <a:t>Caused as the boundary between fronts become distorted by surface features; mountains or strong winds.</a:t>
            </a:r>
          </a:p>
          <a:p>
            <a:pPr lvl="1" eaLnBrk="1" hangingPunct="1"/>
            <a:r>
              <a:rPr lang="en-US" sz="3200" dirty="0" smtClean="0">
                <a:solidFill>
                  <a:srgbClr val="FFFF00"/>
                </a:solidFill>
              </a:rPr>
              <a:t>Represented on weather maps by an </a:t>
            </a:r>
            <a:r>
              <a:rPr lang="en-US" sz="3200" i="1" dirty="0" smtClean="0">
                <a:solidFill>
                  <a:srgbClr val="FFFF00"/>
                </a:solidFill>
              </a:rPr>
              <a:t>L</a:t>
            </a:r>
            <a:r>
              <a:rPr lang="en-US" sz="3200" dirty="0" smtClean="0">
                <a:solidFill>
                  <a:srgbClr val="FFFF00"/>
                </a:solidFill>
              </a:rPr>
              <a:t>.</a:t>
            </a:r>
          </a:p>
          <a:p>
            <a:pPr lvl="1" eaLnBrk="1" hangingPunct="1"/>
            <a:r>
              <a:rPr lang="en-US" sz="3200" dirty="0" smtClean="0">
                <a:solidFill>
                  <a:schemeClr val="bg1"/>
                </a:solidFill>
              </a:rPr>
              <a:t>Warm air rises and spins counterclockwise around the center.</a:t>
            </a:r>
          </a:p>
          <a:p>
            <a:pPr lvl="1" eaLnBrk="1" hangingPunct="1"/>
            <a:r>
              <a:rPr lang="en-US" sz="3200" dirty="0" smtClean="0">
                <a:solidFill>
                  <a:srgbClr val="F61B16"/>
                </a:solidFill>
              </a:rPr>
              <a:t>Storms and precipitation are associated with areas of low pressure.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172200"/>
          </a:xfrm>
        </p:spPr>
        <p:txBody>
          <a:bodyPr/>
          <a:lstStyle/>
          <a:p>
            <a:pPr eaLnBrk="1" hangingPunct="1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Anticyclones</a:t>
            </a:r>
          </a:p>
          <a:p>
            <a:pPr lvl="1" eaLnBrk="1" hangingPunct="1"/>
            <a:r>
              <a:rPr lang="en-US" sz="3200" dirty="0" smtClean="0">
                <a:solidFill>
                  <a:srgbClr val="00B0F0"/>
                </a:solidFill>
              </a:rPr>
              <a:t>Formed around centers of high pressure.</a:t>
            </a:r>
          </a:p>
          <a:p>
            <a:pPr lvl="1" eaLnBrk="1" hangingPunct="1"/>
            <a:r>
              <a:rPr lang="en-US" sz="3200" dirty="0" smtClean="0">
                <a:solidFill>
                  <a:srgbClr val="00FF00"/>
                </a:solidFill>
              </a:rPr>
              <a:t>Represented on weather maps by an </a:t>
            </a:r>
            <a:r>
              <a:rPr lang="en-US" sz="3200" i="1" dirty="0" smtClean="0">
                <a:solidFill>
                  <a:srgbClr val="00FF00"/>
                </a:solidFill>
              </a:rPr>
              <a:t>H</a:t>
            </a:r>
            <a:r>
              <a:rPr lang="en-US" sz="3200" dirty="0" smtClean="0">
                <a:solidFill>
                  <a:srgbClr val="00FF00"/>
                </a:solidFill>
              </a:rPr>
              <a:t>.</a:t>
            </a:r>
          </a:p>
          <a:p>
            <a:pPr lvl="1" eaLnBrk="1" hangingPunct="1"/>
            <a:r>
              <a:rPr lang="en-US" sz="3200" dirty="0" smtClean="0">
                <a:solidFill>
                  <a:srgbClr val="FFFF00"/>
                </a:solidFill>
              </a:rPr>
              <a:t>Cold air sinks and spins clockwise around the center.</a:t>
            </a:r>
          </a:p>
          <a:p>
            <a:pPr lvl="1" eaLnBrk="1" hangingPunct="1"/>
            <a:r>
              <a:rPr lang="en-US" sz="3200" dirty="0" smtClean="0">
                <a:solidFill>
                  <a:srgbClr val="F61B16"/>
                </a:solidFill>
              </a:rPr>
              <a:t>Dry weather and clear skies are associated with areas of high pressure.</a:t>
            </a:r>
            <a:endParaRPr lang="en-US" dirty="0" smtClean="0">
              <a:solidFill>
                <a:srgbClr val="F61B16"/>
              </a:solidFill>
            </a:endParaRPr>
          </a:p>
          <a:p>
            <a:pPr eaLnBrk="1" hangingPunct="1"/>
            <a:endParaRPr lang="en-US" dirty="0" smtClean="0"/>
          </a:p>
        </p:txBody>
      </p:sp>
      <p:pic>
        <p:nvPicPr>
          <p:cNvPr id="2050" name="Picture 2" descr="http://home.comcast.net/~rhaberlin/images/pwppth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286249"/>
            <a:ext cx="3886200" cy="257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6400800"/>
          </a:xfrm>
        </p:spPr>
        <p:txBody>
          <a:bodyPr>
            <a:normAutofit lnSpcReduction="10000"/>
          </a:bodyPr>
          <a:lstStyle/>
          <a:p>
            <a:pPr marL="533400" indent="-533400" eaLnBrk="1" hangingPunct="1"/>
            <a:r>
              <a:rPr lang="en-US" i="1" u="sng" dirty="0" smtClean="0">
                <a:solidFill>
                  <a:schemeClr val="bg1"/>
                </a:solidFill>
              </a:rPr>
              <a:t>Air Mass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r>
              <a:rPr lang="en-US" dirty="0" smtClean="0">
                <a:solidFill>
                  <a:srgbClr val="F61B16"/>
                </a:solidFill>
              </a:rPr>
              <a:t> </a:t>
            </a:r>
          </a:p>
          <a:p>
            <a:pPr marL="914400" lvl="1" indent="-457200" eaLnBrk="1" hangingPunct="1"/>
            <a:r>
              <a:rPr lang="en-US" dirty="0" smtClean="0">
                <a:solidFill>
                  <a:schemeClr val="bg1"/>
                </a:solidFill>
              </a:rPr>
              <a:t>An </a:t>
            </a:r>
            <a:r>
              <a:rPr lang="en-US" b="1" i="1" dirty="0" smtClean="0">
                <a:solidFill>
                  <a:schemeClr val="bg1">
                    <a:lumMod val="75000"/>
                  </a:schemeClr>
                </a:solidFill>
              </a:rPr>
              <a:t>air mass</a:t>
            </a:r>
            <a:r>
              <a:rPr lang="en-US" dirty="0" smtClean="0">
                <a:solidFill>
                  <a:schemeClr val="bg1"/>
                </a:solidFill>
              </a:rPr>
              <a:t> is a huge body of air that has similar temperature, humidity, and air pressure at any given height.</a:t>
            </a:r>
          </a:p>
          <a:p>
            <a:pPr marL="914400" lvl="1" indent="-457200" eaLnBrk="1" hangingPunct="1"/>
            <a:r>
              <a:rPr lang="en-US" dirty="0" smtClean="0">
                <a:solidFill>
                  <a:schemeClr val="bg1"/>
                </a:solidFill>
              </a:rPr>
              <a:t>Air masses are classified by 2 characteristics</a:t>
            </a:r>
          </a:p>
          <a:p>
            <a:pPr marL="1295400" lvl="2" indent="-381000" eaLnBrk="1" hangingPunct="1">
              <a:buFontTx/>
              <a:buAutoNum type="arabicPeriod"/>
            </a:pPr>
            <a:r>
              <a:rPr lang="en-US" i="1" dirty="0" smtClean="0">
                <a:solidFill>
                  <a:srgbClr val="F61B16"/>
                </a:solidFill>
              </a:rPr>
              <a:t>Temperature</a:t>
            </a:r>
          </a:p>
          <a:p>
            <a:pPr marL="1295400" lvl="2" indent="-381000" eaLnBrk="1" hangingPunct="1">
              <a:buFontTx/>
              <a:buAutoNum type="arabicPeriod"/>
            </a:pPr>
            <a:r>
              <a:rPr lang="en-US" i="1" dirty="0" smtClean="0">
                <a:solidFill>
                  <a:srgbClr val="FFFF00"/>
                </a:solidFill>
              </a:rPr>
              <a:t>Humidity</a:t>
            </a:r>
          </a:p>
          <a:p>
            <a:pPr marL="914400" lvl="1" indent="-457200" eaLnBrk="1" hangingPunct="1"/>
            <a:r>
              <a:rPr lang="en-US" dirty="0" smtClean="0">
                <a:solidFill>
                  <a:schemeClr val="bg1"/>
                </a:solidFill>
              </a:rPr>
              <a:t>The characteristics of  an air mass depend on the temperatures and moisture content of the region over which the air mass formed.</a:t>
            </a:r>
          </a:p>
          <a:p>
            <a:pPr marL="1295400" lvl="2" indent="-381000" eaLnBrk="1" hangingPunct="1"/>
            <a:r>
              <a:rPr lang="en-US" i="1" dirty="0" smtClean="0">
                <a:solidFill>
                  <a:srgbClr val="F61B16"/>
                </a:solidFill>
              </a:rPr>
              <a:t>Tropical</a:t>
            </a:r>
            <a:r>
              <a:rPr lang="en-US" dirty="0" smtClean="0">
                <a:solidFill>
                  <a:srgbClr val="F61B16"/>
                </a:solidFill>
              </a:rPr>
              <a:t>: warm, air masses formed in the tropics</a:t>
            </a:r>
          </a:p>
          <a:p>
            <a:pPr marL="1295400" lvl="2" indent="-381000" eaLnBrk="1" hangingPunct="1"/>
            <a:r>
              <a:rPr lang="en-US" i="1" dirty="0" smtClean="0">
                <a:solidFill>
                  <a:schemeClr val="bg1"/>
                </a:solidFill>
              </a:rPr>
              <a:t>Polar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r>
              <a:rPr lang="en-US" dirty="0" smtClean="0">
                <a:solidFill>
                  <a:srgbClr val="F61B16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cold, air masses form near north or south pole</a:t>
            </a:r>
          </a:p>
          <a:p>
            <a:pPr marL="1295400" lvl="2" indent="-381000" eaLnBrk="1" hangingPunct="1"/>
            <a:r>
              <a:rPr lang="en-US" dirty="0" smtClean="0">
                <a:solidFill>
                  <a:srgbClr val="00B0F0"/>
                </a:solidFill>
                <a:cs typeface="Arial" charset="0"/>
              </a:rPr>
              <a:t>Maritime: air masses formed on oceans or seas</a:t>
            </a:r>
          </a:p>
          <a:p>
            <a:pPr marL="1295400" lvl="2" indent="-381000" eaLnBrk="1" hangingPunct="1"/>
            <a:r>
              <a:rPr lang="en-US" i="1" dirty="0" smtClean="0">
                <a:solidFill>
                  <a:srgbClr val="FF6600"/>
                </a:solidFill>
                <a:cs typeface="Arial" charset="0"/>
              </a:rPr>
              <a:t>Continental:</a:t>
            </a:r>
            <a:r>
              <a:rPr lang="en-US" dirty="0" smtClean="0">
                <a:solidFill>
                  <a:srgbClr val="F61B16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rgbClr val="FF6600"/>
                </a:solidFill>
                <a:cs typeface="Arial" charset="0"/>
              </a:rPr>
              <a:t>air masses formed over land</a:t>
            </a:r>
            <a:endParaRPr lang="en-US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The colder the air the higher the air pressure subsequently the hotter the air the lower the air pressure.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i="1" dirty="0" smtClean="0">
                <a:solidFill>
                  <a:srgbClr val="FFFF00"/>
                </a:solidFill>
              </a:rPr>
              <a:t>Cold air </a:t>
            </a:r>
            <a:r>
              <a:rPr lang="en-US" i="1" dirty="0" smtClean="0">
                <a:solidFill>
                  <a:srgbClr val="FFFF00"/>
                </a:solidFill>
                <a:sym typeface="Wingdings" pitchFamily="2" charset="2"/>
              </a:rPr>
              <a:t> more dense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i="1" dirty="0" smtClean="0">
                <a:solidFill>
                  <a:srgbClr val="F61B16"/>
                </a:solidFill>
              </a:rPr>
              <a:t>Hot air </a:t>
            </a:r>
            <a:r>
              <a:rPr lang="en-US" i="1" dirty="0" smtClean="0">
                <a:solidFill>
                  <a:srgbClr val="F61B16"/>
                </a:solidFill>
                <a:sym typeface="Wingdings" pitchFamily="2" charset="2"/>
              </a:rPr>
              <a:t> less dense</a:t>
            </a:r>
            <a:endParaRPr lang="en-US" dirty="0" smtClean="0">
              <a:solidFill>
                <a:schemeClr val="bg1"/>
              </a:solidFill>
            </a:endParaRP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There are 4 major types of air masses that affect the weather of the U.S.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 smtClean="0">
                <a:solidFill>
                  <a:srgbClr val="00B0F0"/>
                </a:solidFill>
              </a:rPr>
              <a:t>Maritime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tropical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 smtClean="0">
                <a:solidFill>
                  <a:srgbClr val="00B0F0"/>
                </a:solidFill>
              </a:rPr>
              <a:t>Maritime</a:t>
            </a:r>
            <a:r>
              <a:rPr lang="en-US" sz="2800" dirty="0" smtClean="0">
                <a:solidFill>
                  <a:srgbClr val="00CCFF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polar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 smtClean="0">
                <a:solidFill>
                  <a:srgbClr val="FFC000"/>
                </a:solidFill>
              </a:rPr>
              <a:t>Continental </a:t>
            </a:r>
            <a:r>
              <a:rPr lang="en-US" sz="2800" dirty="0" smtClean="0">
                <a:solidFill>
                  <a:srgbClr val="FF0000"/>
                </a:solidFill>
              </a:rPr>
              <a:t>tropical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 smtClean="0">
                <a:solidFill>
                  <a:srgbClr val="FFC000"/>
                </a:solidFill>
              </a:rPr>
              <a:t>Continental</a:t>
            </a:r>
            <a:r>
              <a:rPr lang="en-US" sz="2800" dirty="0" smtClean="0">
                <a:solidFill>
                  <a:srgbClr val="0066FF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polar</a:t>
            </a:r>
          </a:p>
        </p:txBody>
      </p:sp>
      <p:pic>
        <p:nvPicPr>
          <p:cNvPr id="4100" name="Picture 4" descr="http://upload.wikimedia.org/wikipedia/commons/thumb/f/f0/Airmassesorigin.gif/250px-Airmassesorigin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3524" y="3657600"/>
            <a:ext cx="354674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i="1" u="sng" dirty="0" smtClean="0">
                <a:solidFill>
                  <a:srgbClr val="00B050"/>
                </a:solidFill>
              </a:rPr>
              <a:t>Maritime tropical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Char char="–"/>
            </a:pPr>
            <a:r>
              <a:rPr lang="en-US" dirty="0" smtClean="0">
                <a:solidFill>
                  <a:schemeClr val="bg1"/>
                </a:solidFill>
              </a:rPr>
              <a:t>Warm, wet air masses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Char char="–"/>
            </a:pPr>
            <a:r>
              <a:rPr lang="en-US" dirty="0" smtClean="0">
                <a:solidFill>
                  <a:schemeClr val="bg1"/>
                </a:solidFill>
              </a:rPr>
              <a:t>On the east coast they are formed over the Gulf of Mexico &amp; south Atlantic Ocean.</a:t>
            </a:r>
          </a:p>
          <a:p>
            <a:pPr marL="1752600" lvl="3" indent="-381000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61B16"/>
                </a:solidFill>
              </a:rPr>
              <a:t>Influence weather along the entire east coast.</a:t>
            </a:r>
          </a:p>
          <a:p>
            <a:pPr marL="2209800" lvl="4" indent="-381000" eaLnBrk="1" hangingPunct="1">
              <a:lnSpc>
                <a:spcPct val="90000"/>
              </a:lnSpc>
              <a:buFontTx/>
              <a:buChar char="–"/>
            </a:pPr>
            <a:r>
              <a:rPr lang="en-US" dirty="0" smtClean="0">
                <a:solidFill>
                  <a:srgbClr val="FFFF00"/>
                </a:solidFill>
              </a:rPr>
              <a:t>Summer: thunderstorms &amp; summer showers</a:t>
            </a:r>
          </a:p>
          <a:p>
            <a:pPr marL="2209800" lvl="4" indent="-381000" eaLnBrk="1" hangingPunct="1">
              <a:lnSpc>
                <a:spcPct val="90000"/>
              </a:lnSpc>
              <a:buFontTx/>
              <a:buChar char="–"/>
            </a:pPr>
            <a:r>
              <a:rPr lang="en-US" dirty="0" smtClean="0">
                <a:solidFill>
                  <a:srgbClr val="3399FF"/>
                </a:solidFill>
              </a:rPr>
              <a:t>Winter: heavy snow or rain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Char char="–"/>
            </a:pPr>
            <a:r>
              <a:rPr lang="en-US" dirty="0" smtClean="0">
                <a:solidFill>
                  <a:schemeClr val="bg1"/>
                </a:solidFill>
              </a:rPr>
              <a:t>On the west coast they form over the southern Pacific Ocean.</a:t>
            </a:r>
          </a:p>
          <a:p>
            <a:endParaRPr lang="en-US" dirty="0" smtClean="0"/>
          </a:p>
        </p:txBody>
      </p:sp>
      <p:pic>
        <p:nvPicPr>
          <p:cNvPr id="36866" name="Picture 2" descr="http://ww2010.atmos.uiuc.edu/guides/mtr/af/arms/gifs/trp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962400"/>
            <a:ext cx="29718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http://www.tpub.com/content/aerographer/14312/img/14312_101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165600"/>
            <a:ext cx="35052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pPr marL="1035050" lvl="1" indent="-577850" eaLnBrk="1" hangingPunct="1">
              <a:buFontTx/>
              <a:buAutoNum type="arabicPeriod" startAt="2"/>
            </a:pPr>
            <a:r>
              <a:rPr lang="en-US" sz="2400" u="sng" smtClean="0">
                <a:solidFill>
                  <a:srgbClr val="00B0F0"/>
                </a:solidFill>
              </a:rPr>
              <a:t>Maritime polar</a:t>
            </a:r>
          </a:p>
          <a:p>
            <a:pPr marL="1409700" lvl="2" indent="-495300" eaLnBrk="1" hangingPunct="1">
              <a:buFontTx/>
              <a:buChar char="–"/>
            </a:pPr>
            <a:r>
              <a:rPr lang="en-US" sz="2000" smtClean="0">
                <a:solidFill>
                  <a:schemeClr val="bg1"/>
                </a:solidFill>
              </a:rPr>
              <a:t>Cold, wet air masses</a:t>
            </a:r>
          </a:p>
          <a:p>
            <a:pPr marL="1409700" lvl="2" indent="-495300" eaLnBrk="1" hangingPunct="1">
              <a:buFontTx/>
              <a:buChar char="–"/>
            </a:pPr>
            <a:r>
              <a:rPr lang="en-US" sz="2000" smtClean="0">
                <a:solidFill>
                  <a:schemeClr val="bg1"/>
                </a:solidFill>
              </a:rPr>
              <a:t>On the east coast they are formed over the north Atlantic Ocean.</a:t>
            </a:r>
          </a:p>
          <a:p>
            <a:pPr marL="1409700" lvl="2" indent="-495300" eaLnBrk="1" hangingPunct="1">
              <a:buFontTx/>
              <a:buChar char="–"/>
            </a:pPr>
            <a:r>
              <a:rPr lang="en-US" sz="2000" smtClean="0">
                <a:solidFill>
                  <a:schemeClr val="bg1"/>
                </a:solidFill>
              </a:rPr>
              <a:t>On the west coast they are formed over the north Pacific Ocean.</a:t>
            </a:r>
          </a:p>
          <a:p>
            <a:pPr marL="1784350" lvl="3" indent="-412750" eaLnBrk="1" hangingPunct="1"/>
            <a:r>
              <a:rPr lang="en-US" sz="1800" smtClean="0">
                <a:solidFill>
                  <a:srgbClr val="F61B16"/>
                </a:solidFill>
              </a:rPr>
              <a:t>Influence the weather of the west coast more so than that of the east coast.</a:t>
            </a:r>
          </a:p>
          <a:p>
            <a:pPr marL="2241550" lvl="4" indent="-412750" eaLnBrk="1" hangingPunct="1">
              <a:buFontTx/>
              <a:buChar char="–"/>
            </a:pPr>
            <a:r>
              <a:rPr lang="en-US" sz="1800" smtClean="0">
                <a:solidFill>
                  <a:srgbClr val="FFFF00"/>
                </a:solidFill>
              </a:rPr>
              <a:t>Summer/Winter: fog, rain, &amp; cooler temperatures</a:t>
            </a:r>
          </a:p>
        </p:txBody>
      </p:sp>
      <p:pic>
        <p:nvPicPr>
          <p:cNvPr id="5124" name="Picture 4" descr="http://apollo.lsc.vsc.edu/classes/met130/notes/chapter11/graphics/mp_we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562350"/>
            <a:ext cx="441960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pPr marL="1035050" lvl="1" indent="-577850" eaLnBrk="1" hangingPunct="1">
              <a:buFontTx/>
              <a:buAutoNum type="arabicPeriod" startAt="3"/>
            </a:pPr>
            <a:r>
              <a:rPr lang="en-US" sz="2400" u="sng" smtClean="0">
                <a:solidFill>
                  <a:srgbClr val="FFC000"/>
                </a:solidFill>
              </a:rPr>
              <a:t>Continental tropical</a:t>
            </a:r>
          </a:p>
          <a:p>
            <a:pPr marL="1409700" lvl="2" indent="-495300" eaLnBrk="1" hangingPunct="1">
              <a:buFontTx/>
              <a:buChar char="–"/>
            </a:pPr>
            <a:r>
              <a:rPr lang="en-US" sz="2000" smtClean="0">
                <a:solidFill>
                  <a:schemeClr val="bg1"/>
                </a:solidFill>
              </a:rPr>
              <a:t>Warm, dry air masses</a:t>
            </a:r>
          </a:p>
          <a:p>
            <a:pPr marL="1409700" lvl="2" indent="-495300" eaLnBrk="1" hangingPunct="1">
              <a:buFontTx/>
              <a:buChar char="–"/>
            </a:pPr>
            <a:r>
              <a:rPr lang="en-US" sz="2000" smtClean="0">
                <a:solidFill>
                  <a:schemeClr val="bg1"/>
                </a:solidFill>
              </a:rPr>
              <a:t>Typically form over the southwest (New Mexico, Arizona, Nevada, as well as northern Mexico) during the summer months.</a:t>
            </a:r>
          </a:p>
          <a:p>
            <a:pPr marL="1784350" lvl="3" indent="-412750" eaLnBrk="1" hangingPunct="1"/>
            <a:r>
              <a:rPr lang="en-US" sz="1800" smtClean="0">
                <a:solidFill>
                  <a:srgbClr val="F61B16"/>
                </a:solidFill>
              </a:rPr>
              <a:t>Influence the weather of the southwestern part of the US &amp; southern Great Plains (Kansas, Oklahoma, Texas, Iowa).</a:t>
            </a:r>
          </a:p>
          <a:p>
            <a:pPr marL="2241550" lvl="4" indent="-412750" eaLnBrk="1" hangingPunct="1">
              <a:buFontTx/>
              <a:buChar char="–"/>
            </a:pPr>
            <a:r>
              <a:rPr lang="en-US" sz="1800" smtClean="0">
                <a:solidFill>
                  <a:srgbClr val="FFFF00"/>
                </a:solidFill>
              </a:rPr>
              <a:t>Summer: Hot, dry</a:t>
            </a:r>
          </a:p>
          <a:p>
            <a:endParaRPr lang="en-US" smtClean="0"/>
          </a:p>
        </p:txBody>
      </p:sp>
      <p:pic>
        <p:nvPicPr>
          <p:cNvPr id="50180" name="Picture 4" descr="[ Bjerknes' air mass map 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9300" y="3429000"/>
            <a:ext cx="51054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 marL="990600" lvl="1" indent="-533400" eaLnBrk="1" hangingPunct="1">
              <a:buFontTx/>
              <a:buAutoNum type="arabicPeriod" startAt="4"/>
            </a:pPr>
            <a:r>
              <a:rPr lang="en-US" u="sng" smtClean="0">
                <a:solidFill>
                  <a:srgbClr val="0066FF"/>
                </a:solidFill>
              </a:rPr>
              <a:t>Continental polar</a:t>
            </a:r>
          </a:p>
          <a:p>
            <a:pPr marL="1371600" lvl="2" indent="-457200" eaLnBrk="1" hangingPunct="1">
              <a:buFontTx/>
              <a:buChar char="–"/>
            </a:pPr>
            <a:r>
              <a:rPr lang="en-US" smtClean="0">
                <a:solidFill>
                  <a:schemeClr val="bg1"/>
                </a:solidFill>
              </a:rPr>
              <a:t>Cold, dry air masses</a:t>
            </a:r>
          </a:p>
          <a:p>
            <a:pPr marL="1371600" lvl="2" indent="-457200" eaLnBrk="1" hangingPunct="1">
              <a:buFontTx/>
              <a:buChar char="–"/>
            </a:pPr>
            <a:r>
              <a:rPr lang="en-US" smtClean="0">
                <a:solidFill>
                  <a:schemeClr val="bg1"/>
                </a:solidFill>
              </a:rPr>
              <a:t> Typically form over central &amp; northern Canada as well as Alaska.</a:t>
            </a:r>
          </a:p>
          <a:p>
            <a:pPr marL="1371600" lvl="2" indent="-457200" eaLnBrk="1" hangingPunct="1">
              <a:buFontTx/>
              <a:buChar char="–"/>
            </a:pPr>
            <a:r>
              <a:rPr lang="en-US" smtClean="0">
                <a:solidFill>
                  <a:schemeClr val="bg1"/>
                </a:solidFill>
              </a:rPr>
              <a:t>Influence the weather of the entire United States.</a:t>
            </a:r>
          </a:p>
          <a:p>
            <a:pPr marL="1752600" lvl="3" indent="-381000" eaLnBrk="1" hangingPunct="1"/>
            <a:r>
              <a:rPr lang="en-US" smtClean="0">
                <a:solidFill>
                  <a:srgbClr val="00B0F0"/>
                </a:solidFill>
              </a:rPr>
              <a:t>Winter: Clear, cold, dry</a:t>
            </a:r>
          </a:p>
          <a:p>
            <a:pPr marL="1752600" lvl="3" indent="-381000" eaLnBrk="1" hangingPunct="1"/>
            <a:r>
              <a:rPr lang="en-US" smtClean="0">
                <a:solidFill>
                  <a:srgbClr val="F61B16"/>
                </a:solidFill>
              </a:rPr>
              <a:t>Summer: Potential for storms due to interaction with Maritime tropical air moving up from the Gulf of Mexico.</a:t>
            </a:r>
          </a:p>
        </p:txBody>
      </p:sp>
      <p:pic>
        <p:nvPicPr>
          <p:cNvPr id="6148" name="Picture 4" descr="http://www.geography.hunter.cuny.edu/~tbw/wc.notes/8.air.masses/mP.air.mass.d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962400"/>
            <a:ext cx="4454525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8" name="Picture 6" descr="http://upload.wikimedia.org/wikipedia/commons/b/b2/Prevailing_Westerlies_-_geograph.org.uk_-_211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8100" y="0"/>
            <a:ext cx="275590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2 primary methods for air mass movement</a:t>
            </a:r>
            <a:r>
              <a:rPr lang="en-US" dirty="0" smtClean="0">
                <a:solidFill>
                  <a:srgbClr val="F61B16"/>
                </a:solidFill>
              </a:rPr>
              <a:t> </a:t>
            </a:r>
          </a:p>
          <a:p>
            <a:pPr marL="1371600" lvl="2" indent="-457200" eaLnBrk="1" hangingPunct="1">
              <a:buFontTx/>
              <a:buAutoNum type="arabicPeriod"/>
              <a:defRPr/>
            </a:pPr>
            <a:r>
              <a:rPr lang="en-US" u="sng" dirty="0" smtClean="0">
                <a:solidFill>
                  <a:srgbClr val="00FF00"/>
                </a:solidFill>
              </a:rPr>
              <a:t>Prevailing </a:t>
            </a:r>
            <a:r>
              <a:rPr lang="en-US" u="sng" dirty="0" err="1" smtClean="0">
                <a:solidFill>
                  <a:srgbClr val="00FF00"/>
                </a:solidFill>
              </a:rPr>
              <a:t>Westerlies</a:t>
            </a:r>
            <a:endParaRPr lang="en-US" u="sng" dirty="0" smtClean="0">
              <a:solidFill>
                <a:srgbClr val="00FF00"/>
              </a:solidFill>
            </a:endParaRPr>
          </a:p>
          <a:p>
            <a:pPr marL="1752600" lvl="3" indent="-381000"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Pushes air masses from west to east.</a:t>
            </a:r>
          </a:p>
          <a:p>
            <a:pPr marL="1371600" lvl="2" indent="-457200" eaLnBrk="1" hangingPunct="1">
              <a:buFontTx/>
              <a:buAutoNum type="arabicPeriod"/>
              <a:defRPr/>
            </a:pPr>
            <a:r>
              <a:rPr lang="en-US" u="sng" dirty="0" smtClean="0">
                <a:solidFill>
                  <a:srgbClr val="00B0F0"/>
                </a:solidFill>
              </a:rPr>
              <a:t>Jet streams</a:t>
            </a:r>
          </a:p>
          <a:p>
            <a:pPr marL="1752600" lvl="3" indent="-381000"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Pushes fast moving air masses from west to east.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9156" name="Picture 4" descr="http://images.usatoday.com/tech/_photos/2006/05/09/wi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505200"/>
            <a:ext cx="3124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8" descr="[ jet stream amplification of surface highs &#10;and lows, Chad Palmer, 1999 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9375" y="3657600"/>
            <a:ext cx="3546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491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491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491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Fronts</a:t>
            </a:r>
          </a:p>
          <a:p>
            <a:pPr marL="990600" lvl="1" indent="-533400" eaLnBrk="1" hangingPunct="1"/>
            <a:endParaRPr lang="en-US" sz="2400" dirty="0" smtClean="0">
              <a:solidFill>
                <a:srgbClr val="F61B16"/>
              </a:solidFill>
            </a:endParaRPr>
          </a:p>
          <a:p>
            <a:pPr marL="990600" lvl="1" indent="-533400" eaLnBrk="1" hangingPunct="1"/>
            <a:endParaRPr lang="en-US" sz="2400" dirty="0" smtClean="0">
              <a:solidFill>
                <a:srgbClr val="F61B16"/>
              </a:solidFill>
            </a:endParaRPr>
          </a:p>
          <a:p>
            <a:pPr marL="990600" lvl="1" indent="-533400" eaLnBrk="1" hangingPunct="1"/>
            <a:endParaRPr lang="en-US" sz="2400" dirty="0" smtClean="0">
              <a:solidFill>
                <a:srgbClr val="F61B16"/>
              </a:solidFill>
            </a:endParaRPr>
          </a:p>
          <a:p>
            <a:pPr marL="990600" lvl="1" indent="-533400" eaLnBrk="1" hangingPunct="1"/>
            <a:endParaRPr lang="en-US" sz="2400" dirty="0" smtClean="0">
              <a:solidFill>
                <a:srgbClr val="F61B16"/>
              </a:solidFill>
            </a:endParaRPr>
          </a:p>
          <a:p>
            <a:pPr marL="990600" lvl="1" indent="-533400" eaLnBrk="1" hangingPunct="1"/>
            <a:r>
              <a:rPr lang="en-US" sz="3200" dirty="0" smtClean="0">
                <a:solidFill>
                  <a:srgbClr val="F61B16"/>
                </a:solidFill>
              </a:rPr>
              <a:t>The boundary between two air masses.</a:t>
            </a:r>
          </a:p>
          <a:p>
            <a:pPr marL="1371600" lvl="2" indent="-457200" eaLnBrk="1" hangingPunct="1"/>
            <a:r>
              <a:rPr lang="en-US" sz="2800" dirty="0" smtClean="0">
                <a:solidFill>
                  <a:srgbClr val="FFFF00"/>
                </a:solidFill>
              </a:rPr>
              <a:t>Air masses do not easily mix with each other due to the differences in…</a:t>
            </a:r>
          </a:p>
          <a:p>
            <a:pPr marL="1752600" lvl="3" indent="-381000" eaLnBrk="1" hangingPunct="1"/>
            <a:r>
              <a:rPr lang="en-US" sz="2400" i="1" dirty="0" smtClean="0">
                <a:solidFill>
                  <a:schemeClr val="bg1"/>
                </a:solidFill>
              </a:rPr>
              <a:t>Density (Air pressure)</a:t>
            </a:r>
          </a:p>
          <a:p>
            <a:pPr marL="1752600" lvl="3" indent="-381000" eaLnBrk="1" hangingPunct="1"/>
            <a:r>
              <a:rPr lang="en-US" sz="2400" i="1" dirty="0" smtClean="0">
                <a:solidFill>
                  <a:schemeClr val="bg1"/>
                </a:solidFill>
              </a:rPr>
              <a:t>Temperature</a:t>
            </a:r>
          </a:p>
          <a:p>
            <a:pPr marL="1752600" lvl="3" indent="-381000" eaLnBrk="1" hangingPunct="1"/>
            <a:r>
              <a:rPr lang="en-US" sz="2400" i="1" dirty="0" smtClean="0">
                <a:solidFill>
                  <a:schemeClr val="bg1"/>
                </a:solidFill>
              </a:rPr>
              <a:t>Moisture content</a:t>
            </a:r>
          </a:p>
          <a:p>
            <a:pPr marL="1371600" lvl="2" indent="-457200" eaLnBrk="1" hangingPunct="1"/>
            <a:r>
              <a:rPr lang="en-US" sz="2800" dirty="0" smtClean="0">
                <a:solidFill>
                  <a:srgbClr val="FFFF00"/>
                </a:solidFill>
              </a:rPr>
              <a:t>Storms &amp; different types of weather phenomena occur along fronts.</a:t>
            </a:r>
          </a:p>
        </p:txBody>
      </p:sp>
      <p:pic>
        <p:nvPicPr>
          <p:cNvPr id="5122" name="Picture 2" descr="http://geology.csupomona.edu/drjessey/class/Gsc101/fron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0"/>
            <a:ext cx="5410200" cy="2690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690</Words>
  <Application>Microsoft Office PowerPoint</Application>
  <PresentationFormat>On-screen Show (4:3)</PresentationFormat>
  <Paragraphs>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Air Masses and Fronts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Smith</dc:creator>
  <cp:lastModifiedBy>545 Sub5</cp:lastModifiedBy>
  <cp:revision>11</cp:revision>
  <dcterms:created xsi:type="dcterms:W3CDTF">2011-07-26T19:17:23Z</dcterms:created>
  <dcterms:modified xsi:type="dcterms:W3CDTF">2016-11-21T20:20:02Z</dcterms:modified>
</cp:coreProperties>
</file>