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266" r:id="rId3"/>
    <p:sldId id="267" r:id="rId4"/>
    <p:sldId id="268" r:id="rId5"/>
    <p:sldId id="269" r:id="rId6"/>
    <p:sldId id="270" r:id="rId7"/>
    <p:sldId id="271" r:id="rId8"/>
    <p:sldId id="27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983823-D93E-48E6-93FC-DAA437ED7AA6}" type="datetimeFigureOut">
              <a:rPr lang="en-US" smtClean="0"/>
              <a:t>1/12/2017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EA49D3-51EF-4DED-98B1-A221BAB90357}" type="slidenum">
              <a:rPr lang="en-US" smtClean="0"/>
              <a:t>‹#›</a:t>
            </a:fld>
            <a:endParaRPr lang="en-US"/>
          </a:p>
        </p:txBody>
      </p:sp>
    </p:spTree>
    <p:extLst>
      <p:ext uri="{BB962C8B-B14F-4D97-AF65-F5344CB8AC3E}">
        <p14:creationId xmlns:p14="http://schemas.microsoft.com/office/powerpoint/2010/main" val="129502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C447B73-B350-459B-B964-521DE6794A86}" type="datetimeFigureOut">
              <a:rPr lang="en-US" smtClean="0"/>
              <a:t>1/12/2017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F9D5EF2-9600-4362-A5DE-3228D650DCAD}" type="slidenum">
              <a:rPr lang="en-US" smtClean="0"/>
              <a:t>‹#›</a:t>
            </a:fld>
            <a:endParaRPr lang="en-US"/>
          </a:p>
        </p:txBody>
      </p:sp>
    </p:spTree>
    <p:extLst>
      <p:ext uri="{BB962C8B-B14F-4D97-AF65-F5344CB8AC3E}">
        <p14:creationId xmlns:p14="http://schemas.microsoft.com/office/powerpoint/2010/main" val="87471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D5EF2-9600-4362-A5DE-3228D650DCAD}" type="slidenum">
              <a:rPr lang="en-US" smtClean="0"/>
              <a:t>5</a:t>
            </a:fld>
            <a:endParaRPr lang="en-US"/>
          </a:p>
        </p:txBody>
      </p:sp>
    </p:spTree>
    <p:extLst>
      <p:ext uri="{BB962C8B-B14F-4D97-AF65-F5344CB8AC3E}">
        <p14:creationId xmlns:p14="http://schemas.microsoft.com/office/powerpoint/2010/main" val="87043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80164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01460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6587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29254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6FC24-0922-464A-B275-7EA8B7F4B46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152453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6FC24-0922-464A-B275-7EA8B7F4B46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295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6FC24-0922-464A-B275-7EA8B7F4B46A}"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30584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6FC24-0922-464A-B275-7EA8B7F4B46A}"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4263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6FC24-0922-464A-B275-7EA8B7F4B46A}"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9944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6FC24-0922-464A-B275-7EA8B7F4B46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75368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6FC24-0922-464A-B275-7EA8B7F4B46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01712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6FC24-0922-464A-B275-7EA8B7F4B46A}"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44C99-E85B-4E69-A9E1-8F66A98FDA0F}" type="slidenum">
              <a:rPr lang="en-US" smtClean="0"/>
              <a:t>‹#›</a:t>
            </a:fld>
            <a:endParaRPr lang="en-US"/>
          </a:p>
        </p:txBody>
      </p:sp>
    </p:spTree>
    <p:extLst>
      <p:ext uri="{BB962C8B-B14F-4D97-AF65-F5344CB8AC3E}">
        <p14:creationId xmlns:p14="http://schemas.microsoft.com/office/powerpoint/2010/main" val="166015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4800" y="300038"/>
            <a:ext cx="4305300" cy="2852738"/>
          </a:xfrm>
        </p:spPr>
        <p:txBody>
          <a:bodyPr>
            <a:normAutofit/>
          </a:bodyPr>
          <a:lstStyle/>
          <a:p>
            <a:r>
              <a:rPr lang="en-US" dirty="0" smtClean="0"/>
              <a:t>Endoplasmic </a:t>
            </a:r>
            <a:r>
              <a:rPr lang="en-US" dirty="0"/>
              <a:t>R</a:t>
            </a:r>
            <a:r>
              <a:rPr lang="en-US" dirty="0" smtClean="0"/>
              <a:t>eticulum </a:t>
            </a:r>
          </a:p>
          <a:p>
            <a:pPr lvl="1"/>
            <a:r>
              <a:rPr lang="en-US" dirty="0" smtClean="0"/>
              <a:t>Is like a super small and intricate highway system in the cell because it moves things around.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25400"/>
            <a:ext cx="39020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718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580" y="3152775"/>
            <a:ext cx="3500438" cy="1569660"/>
          </a:xfrm>
          <a:prstGeom prst="rect">
            <a:avLst/>
          </a:prstGeom>
        </p:spPr>
        <p:txBody>
          <a:bodyPr wrap="square">
            <a:spAutoFit/>
          </a:bodyPr>
          <a:lstStyle/>
          <a:p>
            <a:r>
              <a:rPr lang="en-US" sz="2400" dirty="0" smtClean="0"/>
              <a:t>-Often referred to as ER…it    </a:t>
            </a:r>
          </a:p>
          <a:p>
            <a:r>
              <a:rPr lang="en-US" sz="2400" dirty="0"/>
              <a:t> </a:t>
            </a:r>
            <a:r>
              <a:rPr lang="en-US" sz="2400" dirty="0" smtClean="0"/>
              <a:t> can be smooth (without </a:t>
            </a:r>
          </a:p>
          <a:p>
            <a:r>
              <a:rPr lang="en-US" sz="2400" dirty="0"/>
              <a:t> </a:t>
            </a:r>
            <a:r>
              <a:rPr lang="en-US" sz="2400" dirty="0" smtClean="0"/>
              <a:t> ribosomes) or rough </a:t>
            </a:r>
          </a:p>
          <a:p>
            <a:r>
              <a:rPr lang="en-US" sz="2400" dirty="0"/>
              <a:t> </a:t>
            </a:r>
            <a:r>
              <a:rPr lang="en-US" sz="2400" dirty="0" smtClean="0"/>
              <a:t> (with ribosomes). </a:t>
            </a:r>
            <a:endParaRPr lang="en-US" sz="2400" dirty="0"/>
          </a:p>
        </p:txBody>
      </p:sp>
    </p:spTree>
    <p:extLst>
      <p:ext uri="{BB962C8B-B14F-4D97-AF65-F5344CB8AC3E}">
        <p14:creationId xmlns:p14="http://schemas.microsoft.com/office/powerpoint/2010/main" val="1296112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7475"/>
            <a:ext cx="428625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2974974" y="110868"/>
            <a:ext cx="5864225" cy="3725177"/>
          </a:xfrm>
        </p:spPr>
        <p:txBody>
          <a:bodyPr>
            <a:normAutofit/>
          </a:bodyPr>
          <a:lstStyle/>
          <a:p>
            <a:r>
              <a:rPr lang="en-US" dirty="0" smtClean="0"/>
              <a:t>Golgi body or </a:t>
            </a:r>
          </a:p>
          <a:p>
            <a:pPr marL="0" indent="0">
              <a:buNone/>
            </a:pPr>
            <a:r>
              <a:rPr lang="en-US" dirty="0" smtClean="0"/>
              <a:t>    Golgi apparatus </a:t>
            </a:r>
          </a:p>
          <a:p>
            <a:pPr lvl="1"/>
            <a:r>
              <a:rPr lang="en-US" dirty="0" smtClean="0"/>
              <a:t>is often compared to a post office. This is because materials made by the cell (i.e. proteins, lipids, etc.) are packaged, labeled, and shipped off to other areas of the cell  from here.</a:t>
            </a:r>
            <a:endParaRPr lang="en-US" dirty="0"/>
          </a:p>
        </p:txBody>
      </p:sp>
      <p:pic>
        <p:nvPicPr>
          <p:cNvPr id="921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4038600" cy="349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9"/>
            <a:ext cx="2974975"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81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749" y="3651250"/>
            <a:ext cx="32797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0" y="3060014"/>
            <a:ext cx="5562600" cy="1905000"/>
          </a:xfrm>
        </p:spPr>
        <p:txBody>
          <a:bodyPr>
            <a:normAutofit/>
          </a:bodyPr>
          <a:lstStyle/>
          <a:p>
            <a:r>
              <a:rPr lang="en-US" dirty="0" smtClean="0"/>
              <a:t>Lysosomes </a:t>
            </a:r>
          </a:p>
          <a:p>
            <a:pPr lvl="1"/>
            <a:r>
              <a:rPr lang="en-US" dirty="0" smtClean="0"/>
              <a:t>like the custodians of the cell.  </a:t>
            </a:r>
          </a:p>
          <a:p>
            <a:pPr marL="457200" lvl="1" indent="0">
              <a:buNone/>
            </a:pPr>
            <a:r>
              <a:rPr lang="en-US" dirty="0" smtClean="0"/>
              <a:t>    They will seek out and destroy any</a:t>
            </a:r>
          </a:p>
          <a:p>
            <a:pPr marL="457200" lvl="1" indent="0">
              <a:buNone/>
            </a:pPr>
            <a:r>
              <a:rPr lang="en-US" dirty="0"/>
              <a:t> </a:t>
            </a:r>
            <a:r>
              <a:rPr lang="en-US" dirty="0" smtClean="0"/>
              <a:t>   and all waste inside the cell.</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60913"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387" y="261937"/>
            <a:ext cx="376713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75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381000"/>
            <a:ext cx="4191000" cy="3406345"/>
          </a:xfrm>
        </p:spPr>
        <p:txBody>
          <a:bodyPr>
            <a:normAutofit/>
          </a:bodyPr>
          <a:lstStyle/>
          <a:p>
            <a:r>
              <a:rPr lang="en-US" dirty="0" smtClean="0"/>
              <a:t>Nucleolus </a:t>
            </a:r>
          </a:p>
          <a:p>
            <a:pPr lvl="1"/>
            <a:r>
              <a:rPr lang="en-US" dirty="0" smtClean="0"/>
              <a:t>hides out inside the nucleus with the chromatin and manufacture all the ribosomes.  </a:t>
            </a:r>
          </a:p>
          <a:p>
            <a:pPr lvl="1"/>
            <a:r>
              <a:rPr lang="en-US" dirty="0" smtClean="0"/>
              <a:t>It does </a:t>
            </a:r>
            <a:r>
              <a:rPr lang="en-US" b="1" u="sng" dirty="0" smtClean="0"/>
              <a:t>NOT</a:t>
            </a:r>
            <a:r>
              <a:rPr lang="en-US" dirty="0" smtClean="0"/>
              <a:t> contain the DNA.</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76200"/>
            <a:ext cx="46450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7346"/>
            <a:ext cx="38036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43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
            <a:ext cx="8382000" cy="2209800"/>
          </a:xfrm>
        </p:spPr>
        <p:txBody>
          <a:bodyPr>
            <a:normAutofit/>
          </a:bodyPr>
          <a:lstStyle/>
          <a:p>
            <a:r>
              <a:rPr lang="en-US" dirty="0" smtClean="0"/>
              <a:t>Ribosomes</a:t>
            </a:r>
          </a:p>
          <a:p>
            <a:pPr lvl="1"/>
            <a:r>
              <a:rPr lang="en-US" dirty="0" smtClean="0"/>
              <a:t>without them, no cell would be able to make any proteins. Ribosomes translate the genetic codes to make proteins.  Of course, the nucleus tells the ribosomes which ones to make…but they are very important nonetheless. </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12" y="2362200"/>
            <a:ext cx="651068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00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28600"/>
            <a:ext cx="4038600" cy="4800600"/>
          </a:xfrm>
        </p:spPr>
        <p:txBody>
          <a:bodyPr>
            <a:normAutofit lnSpcReduction="10000"/>
          </a:bodyPr>
          <a:lstStyle/>
          <a:p>
            <a:r>
              <a:rPr lang="en-US" dirty="0" smtClean="0"/>
              <a:t>Proteins </a:t>
            </a:r>
          </a:p>
          <a:p>
            <a:pPr lvl="1"/>
            <a:r>
              <a:rPr lang="en-US" dirty="0" smtClean="0"/>
              <a:t>are vital to every living thing and are actually responsible for how an organism looks, behaves, performs their life processes, etc.  </a:t>
            </a:r>
          </a:p>
          <a:p>
            <a:pPr lvl="1">
              <a:lnSpc>
                <a:spcPct val="60000"/>
              </a:lnSpc>
            </a:pPr>
            <a:r>
              <a:rPr lang="en-US" dirty="0" smtClean="0"/>
              <a:t>The code for </a:t>
            </a:r>
          </a:p>
          <a:p>
            <a:pPr marL="0" indent="0">
              <a:lnSpc>
                <a:spcPct val="60000"/>
              </a:lnSpc>
              <a:buNone/>
            </a:pPr>
            <a:r>
              <a:rPr lang="en-US" sz="2400" dirty="0"/>
              <a:t> </a:t>
            </a:r>
            <a:r>
              <a:rPr lang="en-US" sz="2400" dirty="0" smtClean="0"/>
              <a:t>          making proteins </a:t>
            </a:r>
          </a:p>
          <a:p>
            <a:pPr marL="0" indent="0">
              <a:lnSpc>
                <a:spcPct val="60000"/>
              </a:lnSpc>
              <a:buNone/>
            </a:pPr>
            <a:r>
              <a:rPr lang="en-US" sz="2400" dirty="0"/>
              <a:t> </a:t>
            </a:r>
            <a:r>
              <a:rPr lang="en-US" sz="2400" dirty="0" smtClean="0"/>
              <a:t>          is housed in the </a:t>
            </a:r>
          </a:p>
          <a:p>
            <a:pPr marL="0" indent="0">
              <a:lnSpc>
                <a:spcPct val="60000"/>
              </a:lnSpc>
              <a:buNone/>
            </a:pPr>
            <a:r>
              <a:rPr lang="en-US" sz="2400" dirty="0"/>
              <a:t> </a:t>
            </a:r>
            <a:r>
              <a:rPr lang="en-US" sz="2400" dirty="0" smtClean="0"/>
              <a:t>          DNA of every </a:t>
            </a:r>
          </a:p>
          <a:p>
            <a:pPr marL="0" indent="0">
              <a:lnSpc>
                <a:spcPct val="60000"/>
              </a:lnSpc>
              <a:buNone/>
            </a:pPr>
            <a:r>
              <a:rPr lang="en-US" sz="2400" dirty="0"/>
              <a:t> </a:t>
            </a:r>
            <a:r>
              <a:rPr lang="en-US" sz="2400" dirty="0" smtClean="0"/>
              <a:t>          cell and basically</a:t>
            </a:r>
          </a:p>
          <a:p>
            <a:pPr marL="0" indent="0">
              <a:lnSpc>
                <a:spcPct val="60000"/>
              </a:lnSpc>
              <a:buNone/>
            </a:pPr>
            <a:r>
              <a:rPr lang="en-US" sz="2400" dirty="0"/>
              <a:t> </a:t>
            </a:r>
            <a:r>
              <a:rPr lang="en-US" sz="2400" dirty="0" smtClean="0"/>
              <a:t>          tells that cell </a:t>
            </a:r>
          </a:p>
          <a:p>
            <a:pPr marL="0" indent="0">
              <a:lnSpc>
                <a:spcPct val="60000"/>
              </a:lnSpc>
              <a:buNone/>
            </a:pPr>
            <a:r>
              <a:rPr lang="en-US" sz="2400" dirty="0"/>
              <a:t> </a:t>
            </a:r>
            <a:r>
              <a:rPr lang="en-US" sz="2400" dirty="0" smtClean="0"/>
              <a:t>          what kind of cell</a:t>
            </a:r>
          </a:p>
          <a:p>
            <a:pPr marL="0" indent="0">
              <a:lnSpc>
                <a:spcPct val="60000"/>
              </a:lnSpc>
              <a:buNone/>
            </a:pPr>
            <a:r>
              <a:rPr lang="en-US" sz="2400" dirty="0"/>
              <a:t> </a:t>
            </a:r>
            <a:r>
              <a:rPr lang="en-US" sz="2400" dirty="0" smtClean="0"/>
              <a:t>          to be</a:t>
            </a:r>
            <a:r>
              <a:rPr lang="en-US" dirty="0" smtClean="0"/>
              <a:t>.</a:t>
            </a:r>
          </a:p>
          <a:p>
            <a:endParaRPr lang="en-US" dirty="0"/>
          </a:p>
        </p:txBody>
      </p:sp>
      <p:pic>
        <p:nvPicPr>
          <p:cNvPr id="1229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66929" y="2371094"/>
            <a:ext cx="5372271" cy="418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577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plant and animal cells alike?  How are they different?</a:t>
            </a:r>
            <a:endParaRPr lang="en-US" dirty="0"/>
          </a:p>
        </p:txBody>
      </p:sp>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186" y="2438400"/>
            <a:ext cx="49328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17163" y="2209800"/>
            <a:ext cx="391004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43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0"/>
            <a:ext cx="915246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080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249</Words>
  <Application>Microsoft Office PowerPoint</Application>
  <PresentationFormat>On-screen Show (4:3)</PresentationFormat>
  <Paragraphs>30</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How are plant and animal cells alike?  How are they different?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dc:creator>
  <cp:lastModifiedBy>545 Sub5</cp:lastModifiedBy>
  <cp:revision>18</cp:revision>
  <cp:lastPrinted>2017-01-12T19:51:28Z</cp:lastPrinted>
  <dcterms:created xsi:type="dcterms:W3CDTF">2017-01-11T22:19:41Z</dcterms:created>
  <dcterms:modified xsi:type="dcterms:W3CDTF">2017-01-12T20:26:18Z</dcterms:modified>
  <cp:contentStatus/>
</cp:coreProperties>
</file>